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9" r:id="rId4"/>
    <p:sldId id="258" r:id="rId5"/>
    <p:sldId id="263" r:id="rId6"/>
    <p:sldId id="306" r:id="rId7"/>
    <p:sldId id="267" r:id="rId8"/>
    <p:sldId id="303" r:id="rId9"/>
    <p:sldId id="304" r:id="rId10"/>
    <p:sldId id="260" r:id="rId11"/>
    <p:sldId id="266" r:id="rId12"/>
    <p:sldId id="268" r:id="rId13"/>
    <p:sldId id="269" r:id="rId14"/>
    <p:sldId id="270" r:id="rId15"/>
    <p:sldId id="272" r:id="rId16"/>
    <p:sldId id="274" r:id="rId17"/>
    <p:sldId id="275" r:id="rId18"/>
    <p:sldId id="271" r:id="rId19"/>
    <p:sldId id="276" r:id="rId20"/>
    <p:sldId id="277" r:id="rId21"/>
    <p:sldId id="261" r:id="rId22"/>
    <p:sldId id="278" r:id="rId23"/>
    <p:sldId id="279" r:id="rId24"/>
    <p:sldId id="285" r:id="rId25"/>
    <p:sldId id="286" r:id="rId26"/>
    <p:sldId id="307" r:id="rId27"/>
    <p:sldId id="287" r:id="rId28"/>
    <p:sldId id="300" r:id="rId29"/>
    <p:sldId id="288" r:id="rId30"/>
    <p:sldId id="280" r:id="rId31"/>
    <p:sldId id="289" r:id="rId32"/>
    <p:sldId id="290" r:id="rId33"/>
    <p:sldId id="301" r:id="rId34"/>
    <p:sldId id="291" r:id="rId35"/>
    <p:sldId id="292" r:id="rId36"/>
    <p:sldId id="293" r:id="rId37"/>
    <p:sldId id="294" r:id="rId38"/>
    <p:sldId id="305" r:id="rId39"/>
    <p:sldId id="262" r:id="rId40"/>
    <p:sldId id="281" r:id="rId41"/>
    <p:sldId id="282" r:id="rId42"/>
    <p:sldId id="302" r:id="rId43"/>
    <p:sldId id="284" r:id="rId44"/>
    <p:sldId id="283" r:id="rId45"/>
    <p:sldId id="298" r:id="rId46"/>
    <p:sldId id="299" r:id="rId47"/>
    <p:sldId id="295" r:id="rId48"/>
    <p:sldId id="296" r:id="rId49"/>
    <p:sldId id="29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/>
    <p:restoredTop sz="96395"/>
  </p:normalViewPr>
  <p:slideViewPr>
    <p:cSldViewPr snapToGrid="0">
      <p:cViewPr varScale="1">
        <p:scale>
          <a:sx n="108" d="100"/>
          <a:sy n="108" d="100"/>
        </p:scale>
        <p:origin x="111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384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16: Simulation Based Inference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papers.nips.cc/paper_files/paper/2017/hash/6c1da886822c67822bcf3679d04369fa-Abstract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ui.adsabs.harvard.edu/abs/2023MNRAS.526.4613B/abstract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htjb/Tal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i.adsabs.harvard.edu/abs/2023MNRAS.526.4613B/abstract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htjb/Talks/tree/master/Lectures/MPhil_Data_Intensive_Science_Lectur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16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Simulation Based Inference for Astrophysics and Cosmology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Approximate Bayesian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2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ABC originates from the 80s (Rubin 1984) and was one of the first proposed techniques for SBI</a:t>
                </a:r>
              </a:p>
              <a:p>
                <a:endParaRPr lang="en-US" dirty="0"/>
              </a:p>
              <a:p>
                <a:r>
                  <a:rPr lang="en-US" dirty="0"/>
                  <a:t>The idea is to generate a set of simulations covering a broad prior parameter space</a:t>
                </a:r>
              </a:p>
              <a:p>
                <a:endParaRPr lang="en-US" dirty="0"/>
              </a:p>
              <a:p>
                <a:r>
                  <a:rPr lang="en-US" dirty="0"/>
                  <a:t>Define a distance metric between the data and simulations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define a non-zero tolerance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such that samples are accepted into the posterior based 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36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Approximating the posterior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Effectively we are approximating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small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this approximation is usually okay</a:t>
                </a:r>
              </a:p>
              <a:p>
                <a:endParaRPr lang="en-US" dirty="0"/>
              </a:p>
              <a:p>
                <a:r>
                  <a:rPr lang="en-US" dirty="0"/>
                  <a:t>However,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set to large then the approximation will be poor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constitutes small and large will be data specific and so setting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hard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40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Single parameter problem such that our data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Gaussian random noise</a:t>
                </a:r>
              </a:p>
              <a:p>
                <a:endParaRPr lang="en-US" dirty="0"/>
              </a:p>
              <a:p>
                <a:r>
                  <a:rPr lang="en-US" dirty="0"/>
                  <a:t>Think about the joint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4D375-C34F-F152-DA75-AE74CA542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656" y="1690688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9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Make an observation of our data</a:t>
                </a:r>
              </a:p>
              <a:p>
                <a:endParaRPr lang="en-GB" dirty="0"/>
              </a:p>
              <a:p>
                <a:r>
                  <a:rPr lang="en-GB" dirty="0"/>
                  <a:t>Define a distance metric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Pick a value for epsilon say 20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2222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 descr="A diagram of a function&#10;&#10;Description automatically generated">
            <a:extLst>
              <a:ext uri="{FF2B5EF4-FFF2-40B4-BE49-F238E27FC236}">
                <a16:creationId xmlns:a16="http://schemas.microsoft.com/office/drawing/2014/main" id="{1C597416-C6BE-CF66-2755-05F96EAB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31" y="1870075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681A1-6FA0-1E22-0BCF-8A90C836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6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EE162-08EB-E1D5-0363-D768757B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40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06A1B705-E7CC-158A-2A1F-A82CD962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45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D4D778-9B1C-A5D1-3121-E5321636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33" y="2379473"/>
            <a:ext cx="4537153" cy="3099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does the algorithm look like?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9A52C-D577-1C60-4DD0-91DCDA254537}"/>
              </a:ext>
            </a:extLst>
          </p:cNvPr>
          <p:cNvSpPr txBox="1"/>
          <p:nvPr/>
        </p:nvSpPr>
        <p:spPr>
          <a:xfrm>
            <a:off x="2209800" y="1611522"/>
            <a:ext cx="165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Metric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6B29B-3435-2E88-FE5F-B8773BA2B993}"/>
              </a:ext>
            </a:extLst>
          </p:cNvPr>
          <p:cNvSpPr txBox="1"/>
          <p:nvPr/>
        </p:nvSpPr>
        <p:spPr>
          <a:xfrm>
            <a:off x="6799464" y="1533111"/>
            <a:ext cx="298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samples and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/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9409AFD-E150-DBC5-0FD2-BA7D41B31AB5}"/>
              </a:ext>
            </a:extLst>
          </p:cNvPr>
          <p:cNvSpPr txBox="1"/>
          <p:nvPr/>
        </p:nvSpPr>
        <p:spPr>
          <a:xfrm>
            <a:off x="2723573" y="5969449"/>
            <a:ext cx="34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Accepted samples and simulations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BB39E3-4E2E-4286-CD27-8C66263F1ABC}"/>
              </a:ext>
            </a:extLst>
          </p:cNvPr>
          <p:cNvCxnSpPr/>
          <p:nvPr/>
        </p:nvCxnSpPr>
        <p:spPr>
          <a:xfrm>
            <a:off x="3682148" y="1902443"/>
            <a:ext cx="612000" cy="601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CCA3D-F66E-9AD6-6C0C-D0D4FD9F9CB9}"/>
              </a:ext>
            </a:extLst>
          </p:cNvPr>
          <p:cNvCxnSpPr>
            <a:cxnSpLocks/>
          </p:cNvCxnSpPr>
          <p:nvPr/>
        </p:nvCxnSpPr>
        <p:spPr>
          <a:xfrm flipH="1">
            <a:off x="5341385" y="1884874"/>
            <a:ext cx="1801981" cy="1257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573F04-0733-2334-3A02-BAEC1CE88A24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456163" y="5431405"/>
            <a:ext cx="588380" cy="538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7CFA51-E490-DD7A-343E-52A25E045356}"/>
              </a:ext>
            </a:extLst>
          </p:cNvPr>
          <p:cNvCxnSpPr>
            <a:cxnSpLocks/>
          </p:cNvCxnSpPr>
          <p:nvPr/>
        </p:nvCxnSpPr>
        <p:spPr>
          <a:xfrm flipH="1">
            <a:off x="7235420" y="3712251"/>
            <a:ext cx="1456988" cy="454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77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likelihood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5CFD-8A76-AB78-BCBC-FC539CF70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We did not make a single call to any likelihood function here</a:t>
            </a:r>
          </a:p>
          <a:p>
            <a:endParaRPr lang="en-GB" dirty="0"/>
          </a:p>
          <a:p>
            <a:r>
              <a:rPr lang="en-GB" dirty="0"/>
              <a:t>But there is a cost to generating our simulations (so it might still be slow)</a:t>
            </a:r>
          </a:p>
          <a:p>
            <a:endParaRPr lang="en-GB" dirty="0"/>
          </a:p>
          <a:p>
            <a:r>
              <a:rPr lang="en-GB" dirty="0"/>
              <a:t>We could use emulators to generate the simulations if they are prohibitively costly</a:t>
            </a:r>
          </a:p>
          <a:p>
            <a:endParaRPr lang="en-GB" dirty="0"/>
          </a:p>
          <a:p>
            <a:r>
              <a:rPr lang="en-GB" dirty="0"/>
              <a:t>Typically need fewer simulation calls than during an MCMC run</a:t>
            </a:r>
          </a:p>
          <a:p>
            <a:endParaRPr lang="en-GB" dirty="0"/>
          </a:p>
          <a:p>
            <a:r>
              <a:rPr lang="en-GB" dirty="0"/>
              <a:t>Likelihood might be intractable anyway so MCMC might not be an option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931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Simulation Based Inference?</a:t>
            </a:r>
          </a:p>
          <a:p>
            <a:r>
              <a:rPr lang="en-US" dirty="0"/>
              <a:t>Approximate Bayesian Computation</a:t>
            </a:r>
          </a:p>
          <a:p>
            <a:r>
              <a:rPr lang="en-US" dirty="0"/>
              <a:t>Neural Posterior Estimation </a:t>
            </a:r>
          </a:p>
          <a:p>
            <a:r>
              <a:rPr lang="en-US" dirty="0"/>
              <a:t>Neural Ratio Estimation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Problems with ABC?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How do we 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?</a:t>
                </a:r>
              </a:p>
              <a:p>
                <a:endParaRPr lang="en-GB" dirty="0"/>
              </a:p>
              <a:p>
                <a:r>
                  <a:rPr lang="en-GB" dirty="0"/>
                  <a:t>Becomes very expensive when we have many dimensions and big data sets (curse of dimensionality)</a:t>
                </a:r>
              </a:p>
              <a:p>
                <a:endParaRPr lang="en-GB" dirty="0"/>
              </a:p>
              <a:p>
                <a:r>
                  <a:rPr lang="en-GB" dirty="0"/>
                  <a:t>Sensitive to accuracy of simulations (more general for SBI)</a:t>
                </a:r>
              </a:p>
              <a:p>
                <a:endParaRPr lang="en-GB" dirty="0"/>
              </a:p>
              <a:p>
                <a:r>
                  <a:rPr lang="en-GB" dirty="0"/>
                  <a:t>Not amortized? Basically, means that if our data changes we have to repeat most of the process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80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Posterior Estimation (NPE)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6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NPE?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Here we use neural networks to approximate the posterior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Specifically, we use normalising flows (NFs)</a:t>
                </a:r>
              </a:p>
              <a:p>
                <a:endParaRPr lang="en-GB" dirty="0"/>
              </a:p>
              <a:p>
                <a:r>
                  <a:rPr lang="en-GB" dirty="0"/>
                  <a:t>NPEs are amortized</a:t>
                </a:r>
              </a:p>
              <a:p>
                <a:endParaRPr lang="en-GB" dirty="0"/>
              </a:p>
              <a:p>
                <a:r>
                  <a:rPr lang="en-GB" dirty="0"/>
                  <a:t>After an initial cost to generate simulations and train the NF we can apply the algorithm to many different data 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380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10"/>
            <a:ext cx="10054820" cy="239953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Invertible transformation from some known distribution (a multi-variate Gaussian) to a more complex target distribution (a posterior for example)</a:t>
            </a:r>
          </a:p>
          <a:p>
            <a:endParaRPr lang="en-GB" dirty="0"/>
          </a:p>
          <a:p>
            <a:r>
              <a:rPr lang="en-GB" dirty="0"/>
              <a:t>Focusing on Masked Autoregressive Flows (MAF) which comprises of a series of Masked Autoencoder for Distribution Estimation (MADE, </a:t>
            </a:r>
            <a:r>
              <a:rPr lang="en-GB" b="0" u="none" strike="noStrike" dirty="0" err="1">
                <a:solidFill>
                  <a:srgbClr val="212529"/>
                </a:solidFill>
                <a:effectLst/>
                <a:latin typeface="-apple-system"/>
                <a:hlinkClick r:id="rId2"/>
              </a:rPr>
              <a:t>Papamakarios</a:t>
            </a:r>
            <a:r>
              <a:rPr lang="en-GB" b="0" u="none" strike="noStrike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 et al 2017</a:t>
            </a:r>
            <a:r>
              <a:rPr lang="en-GB" dirty="0"/>
              <a:t>) neural networks</a:t>
            </a:r>
          </a:p>
        </p:txBody>
      </p:sp>
      <p:pic>
        <p:nvPicPr>
          <p:cNvPr id="1026" name="Picture 2" descr="What are Normalizing Flows?. Basics of normalizing flows, a… | by Ankur  Dhuriya | Medium">
            <a:extLst>
              <a:ext uri="{FF2B5EF4-FFF2-40B4-BE49-F238E27FC236}">
                <a16:creationId xmlns:a16="http://schemas.microsoft.com/office/drawing/2014/main" id="{E6487BF9-A771-96B3-C159-DB06D989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15" y="4341310"/>
            <a:ext cx="4858389" cy="146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63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We choose to represent our data as a series of conditionals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represents the dimension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And model each conditional as a Gaussian distribution</a:t>
                </a:r>
                <a:r>
                  <a:rPr lang="en-GB" b="0" dirty="0"/>
                  <a:t> 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6667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987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Our conditionals are just a shifted and scaled version of the base distribution (standard normal)</a:t>
                </a:r>
              </a:p>
              <a:p>
                <a:endParaRPr lang="en-GB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are functions of the neural network hyperparameters and so we have to optimize them with some loss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500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211723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2117234"/>
              </a:xfrm>
              <a:blipFill>
                <a:blip r:embed="rId2"/>
                <a:stretch>
                  <a:fillRect l="-1010" t="-4790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8D9B26-F3BE-0C08-C87B-C34C6D48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90" y="3863087"/>
            <a:ext cx="6072219" cy="236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61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−∫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b="0" dirty="0"/>
                  <a:t>The </a:t>
                </a:r>
                <a:r>
                  <a:rPr lang="en-GB" dirty="0"/>
                  <a:t>first </a:t>
                </a:r>
                <a:r>
                  <a:rPr lang="en-GB" b="0" dirty="0"/>
                  <a:t>term is independent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so we can ignore it and the last term is just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305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53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0" dirty="0"/>
                  <a:t>To 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b="0" dirty="0"/>
                  <a:t> we use the change of variables formula between the target and the standard normal distribution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𝐵𝑎𝑠𝑒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bSup>
                                              <m:d>
                                                <m:d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We give the network a sample on the target distribution and it transforms it into a sample on the base distribution</a:t>
                </a:r>
              </a:p>
              <a:p>
                <a:endParaRPr lang="en-GB" b="0" dirty="0"/>
              </a:p>
              <a:p>
                <a:r>
                  <a:rPr lang="en-GB" dirty="0"/>
                  <a:t>We then evaluate the Jacobian between the base and target and the probability of that sample on the base</a:t>
                </a:r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010" t="-2500" r="-1136"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274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𝐵𝑎𝑠𝑒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The Jacobian is evaluated across the network</a:t>
                </a:r>
              </a:p>
              <a:p>
                <a:endParaRPr lang="en-GB" dirty="0"/>
              </a:p>
              <a:p>
                <a:r>
                  <a:rPr lang="en-GB" dirty="0"/>
                  <a:t>It accounts for the change in volume between the base and target </a:t>
                </a:r>
              </a:p>
              <a:p>
                <a:endParaRPr lang="en-GB" dirty="0"/>
              </a:p>
              <a:p>
                <a:r>
                  <a:rPr lang="en-GB" dirty="0"/>
                  <a:t>It comes for free from </a:t>
                </a:r>
                <a:r>
                  <a:rPr lang="en-GB" dirty="0" err="1"/>
                  <a:t>tensorflow</a:t>
                </a:r>
                <a:r>
                  <a:rPr lang="en-GB" dirty="0"/>
                  <a:t>/</a:t>
                </a:r>
                <a:r>
                  <a:rPr lang="en-GB" dirty="0" err="1"/>
                  <a:t>pytorch</a:t>
                </a: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78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53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What is Simulation Based Inference?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39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Autoencoder for Distribution Estimation (MADE)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47AB1-4674-B7BC-3F75-4F680DC871D7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Bevins et al 2023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E77DB-E8CF-FB12-CFE0-9ADE52B522E0}"/>
              </a:ext>
            </a:extLst>
          </p:cNvPr>
          <p:cNvGrpSpPr/>
          <p:nvPr/>
        </p:nvGrpSpPr>
        <p:grpSpPr>
          <a:xfrm>
            <a:off x="2964672" y="1690687"/>
            <a:ext cx="6262655" cy="4482000"/>
            <a:chOff x="2964672" y="1196845"/>
            <a:chExt cx="6262655" cy="44795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488B3A-7FE5-8518-2C9F-8CB5B8D7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4672" y="1196845"/>
              <a:ext cx="6262655" cy="446431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27A8DB-7359-DD62-33B0-BF27D523FCB5}"/>
                </a:ext>
              </a:extLst>
            </p:cNvPr>
            <p:cNvSpPr/>
            <p:nvPr/>
          </p:nvSpPr>
          <p:spPr>
            <a:xfrm>
              <a:off x="3892731" y="4872446"/>
              <a:ext cx="1384663" cy="803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818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Autoregressive Flow (MAF)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38372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708440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78508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48576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18469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88537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58605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58605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88537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18469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48401" y="2744686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28673" y="276718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38137" y="2236854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50454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049" y="1578158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322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17860" y="1443193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33522" y="317454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44909" y="1627859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30625" y="337969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56F77AC-FC0D-8A09-7037-39ABEC2BAA7A}"/>
              </a:ext>
            </a:extLst>
          </p:cNvPr>
          <p:cNvSpPr txBox="1">
            <a:spLocks/>
          </p:cNvSpPr>
          <p:nvPr/>
        </p:nvSpPr>
        <p:spPr>
          <a:xfrm>
            <a:off x="838200" y="3736453"/>
            <a:ext cx="10054820" cy="2554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Chain a series of MADEs together to get MAFs</a:t>
            </a:r>
          </a:p>
          <a:p>
            <a:endParaRPr lang="en-GB" dirty="0"/>
          </a:p>
          <a:p>
            <a:r>
              <a:rPr lang="en-GB" dirty="0"/>
              <a:t>Idea is that we can learn more complex distributions with more complex architectures</a:t>
            </a:r>
          </a:p>
          <a:p>
            <a:endParaRPr lang="en-GB" dirty="0"/>
          </a:p>
          <a:p>
            <a:r>
              <a:rPr lang="en-GB" dirty="0"/>
              <a:t>Essentially shifting and scaling repeatedly the base distribution</a:t>
            </a:r>
          </a:p>
          <a:p>
            <a:endParaRPr lang="en-GB" dirty="0"/>
          </a:p>
          <a:p>
            <a:r>
              <a:rPr lang="en-GB" dirty="0"/>
              <a:t>The modelled conditionals in each MADE will be slightly different</a:t>
            </a:r>
          </a:p>
        </p:txBody>
      </p:sp>
    </p:spTree>
    <p:extLst>
      <p:ext uri="{BB962C8B-B14F-4D97-AF65-F5344CB8AC3E}">
        <p14:creationId xmlns:p14="http://schemas.microsoft.com/office/powerpoint/2010/main" val="1714702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But this is just density estimation?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NFs estimate the probability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but what we really want is a posterior distribution i.e.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To do this we use conditional MAFs</a:t>
                </a:r>
              </a:p>
              <a:p>
                <a:endParaRPr lang="en-GB" dirty="0"/>
              </a:p>
              <a:p>
                <a:r>
                  <a:rPr lang="en-GB" dirty="0"/>
                  <a:t>Essentially the transformation (modelled by the network hyperparameters) from samples on the base distribution to the target becomes conditional on the data</a:t>
                </a: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  <a:blipFill>
                <a:blip r:embed="rId2"/>
                <a:stretch>
                  <a:fillRect l="-1136" t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416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12D47-6227-3DBF-AC0F-37100486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35" y="1486797"/>
            <a:ext cx="5982150" cy="40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28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25958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696026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66094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36162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06055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76123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46191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46191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76123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06055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35987" y="332754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16259" y="335005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25723" y="2819717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38040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635" y="2161021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53" y="2265348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05446" y="1359350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08343" y="44302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32495" y="154401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05446" y="4635447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/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/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65063C-3D41-56DA-6EE1-5B9BC3F892FE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7976211" y="2322490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/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B9A4EE-5F0B-3F01-3F8F-077A030A32B2}"/>
              </a:ext>
            </a:extLst>
          </p:cNvPr>
          <p:cNvCxnSpPr>
            <a:stCxn id="38" idx="2"/>
          </p:cNvCxnSpPr>
          <p:nvPr/>
        </p:nvCxnSpPr>
        <p:spPr>
          <a:xfrm>
            <a:off x="6603818" y="233969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/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0E6D0F-67B4-6B7F-FACD-6E9BDE09F7F5}"/>
              </a:ext>
            </a:extLst>
          </p:cNvPr>
          <p:cNvCxnSpPr>
            <a:stCxn id="40" idx="2"/>
          </p:cNvCxnSpPr>
          <p:nvPr/>
        </p:nvCxnSpPr>
        <p:spPr>
          <a:xfrm>
            <a:off x="5185893" y="2345078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/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269A8A-DECF-4EB3-48B9-B3246CDD6286}"/>
              </a:ext>
            </a:extLst>
          </p:cNvPr>
          <p:cNvCxnSpPr>
            <a:stCxn id="42" idx="2"/>
          </p:cNvCxnSpPr>
          <p:nvPr/>
        </p:nvCxnSpPr>
        <p:spPr>
          <a:xfrm>
            <a:off x="3867875" y="234321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798998-3082-4E34-942A-63A9D3536390}"/>
              </a:ext>
            </a:extLst>
          </p:cNvPr>
          <p:cNvCxnSpPr>
            <a:cxnSpLocks/>
          </p:cNvCxnSpPr>
          <p:nvPr/>
        </p:nvCxnSpPr>
        <p:spPr>
          <a:xfrm flipV="1">
            <a:off x="7976211" y="3679642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/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63F339-E8E3-1487-04B4-AA07E2C95E17}"/>
              </a:ext>
            </a:extLst>
          </p:cNvPr>
          <p:cNvCxnSpPr>
            <a:cxnSpLocks/>
          </p:cNvCxnSpPr>
          <p:nvPr/>
        </p:nvCxnSpPr>
        <p:spPr>
          <a:xfrm flipV="1">
            <a:off x="6572590" y="36718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/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2C18D-71A1-CF6F-6290-309071CB08E7}"/>
              </a:ext>
            </a:extLst>
          </p:cNvPr>
          <p:cNvCxnSpPr>
            <a:cxnSpLocks/>
          </p:cNvCxnSpPr>
          <p:nvPr/>
        </p:nvCxnSpPr>
        <p:spPr>
          <a:xfrm flipV="1">
            <a:off x="5225051" y="3672239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/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F34CF98-E462-AB4C-4F45-D02E1FC1347B}"/>
              </a:ext>
            </a:extLst>
          </p:cNvPr>
          <p:cNvCxnSpPr>
            <a:cxnSpLocks/>
          </p:cNvCxnSpPr>
          <p:nvPr/>
        </p:nvCxnSpPr>
        <p:spPr>
          <a:xfrm flipV="1">
            <a:off x="3823972" y="36823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/>
              <p:nvPr/>
            </p:nvSpPr>
            <p:spPr>
              <a:xfrm>
                <a:off x="1426682" y="4036210"/>
                <a:ext cx="1066509" cy="972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82" y="4036210"/>
                <a:ext cx="1066509" cy="972830"/>
              </a:xfrm>
              <a:prstGeom prst="rect">
                <a:avLst/>
              </a:prstGeom>
              <a:blipFill>
                <a:blip r:embed="rId1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30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0506E-0D6E-0999-4AAA-E74FAEBC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643" y="1165224"/>
            <a:ext cx="3580858" cy="263273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Think again about sky-averaged 21-cm Cosmology</a:t>
            </a:r>
          </a:p>
          <a:p>
            <a:endParaRPr lang="en-GB" dirty="0"/>
          </a:p>
          <a:p>
            <a:r>
              <a:rPr lang="en-GB" dirty="0"/>
              <a:t>Transforming a 3D space of Amplitude, central redshift and width</a:t>
            </a:r>
          </a:p>
          <a:p>
            <a:endParaRPr lang="en-GB" dirty="0"/>
          </a:p>
          <a:p>
            <a:r>
              <a:rPr lang="en-GB" dirty="0"/>
              <a:t>No noise for simplicity</a:t>
            </a:r>
          </a:p>
          <a:p>
            <a:endParaRPr lang="en-GB" dirty="0"/>
          </a:p>
          <a:p>
            <a:r>
              <a:rPr lang="en-GB" dirty="0"/>
              <a:t>Conditioned on 100D data space!!</a:t>
            </a:r>
          </a:p>
          <a:p>
            <a:endParaRPr lang="en-GB" dirty="0"/>
          </a:p>
          <a:p>
            <a:r>
              <a:rPr lang="en-GB" dirty="0"/>
              <a:t>Need to do some compression</a:t>
            </a:r>
          </a:p>
        </p:txBody>
      </p:sp>
      <p:pic>
        <p:nvPicPr>
          <p:cNvPr id="24" name="Picture 23" descr="A graph with colored lines&#10;&#10;Description automatically generated">
            <a:extLst>
              <a:ext uri="{FF2B5EF4-FFF2-40B4-BE49-F238E27FC236}">
                <a16:creationId xmlns:a16="http://schemas.microsoft.com/office/drawing/2014/main" id="{23926E12-2477-4129-2714-5E6CFDEE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93" y="3658184"/>
            <a:ext cx="3580858" cy="263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49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code on </a:t>
            </a:r>
            <a:r>
              <a:rPr lang="en-GB" dirty="0">
                <a:hlinkClick r:id="rId2"/>
              </a:rPr>
              <a:t>https://github.com/htjb/Talks</a:t>
            </a:r>
            <a:endParaRPr lang="en-GB" dirty="0"/>
          </a:p>
          <a:p>
            <a:endParaRPr lang="en-GB" dirty="0"/>
          </a:p>
          <a:p>
            <a:r>
              <a:rPr lang="en-GB" dirty="0"/>
              <a:t>Quite non-trivial </a:t>
            </a:r>
            <a:r>
              <a:rPr lang="en-GB" dirty="0" err="1"/>
              <a:t>tensorflow</a:t>
            </a:r>
            <a:r>
              <a:rPr lang="en-GB" dirty="0"/>
              <a:t> set up but hopefully the basic idea is clear</a:t>
            </a:r>
          </a:p>
          <a:p>
            <a:endParaRPr lang="en-GB" dirty="0"/>
          </a:p>
          <a:p>
            <a:r>
              <a:rPr lang="en-GB" dirty="0"/>
              <a:t>We have to do the usual tricks normalising our parameter and data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D6A5A-BBC4-B735-35D2-47C946AA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619"/>
            <a:ext cx="5791411" cy="3653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04934-D526-B063-2632-1B7935399A26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Bevins et al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44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train on pairs of parameters and simulated data</a:t>
            </a:r>
          </a:p>
          <a:p>
            <a:endParaRPr lang="en-GB" dirty="0"/>
          </a:p>
          <a:p>
            <a:r>
              <a:rPr lang="en-GB" dirty="0"/>
              <a:t>But once trained we pass the network samples from the base distribution and the observed data</a:t>
            </a:r>
          </a:p>
          <a:p>
            <a:endParaRPr lang="en-GB" dirty="0"/>
          </a:p>
          <a:p>
            <a:r>
              <a:rPr lang="en-GB" dirty="0"/>
              <a:t>Returns a posterior distribution!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15A77E-B493-4C13-93F5-6CC80F8D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0" y="1735499"/>
            <a:ext cx="5270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6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Once trained the NPEs are very fast</a:t>
            </a:r>
          </a:p>
          <a:p>
            <a:endParaRPr lang="en-GB" dirty="0"/>
          </a:p>
          <a:p>
            <a:r>
              <a:rPr lang="en-GB" dirty="0"/>
              <a:t>They are amortized so we can show them another observation and recover a posterior</a:t>
            </a:r>
          </a:p>
          <a:p>
            <a:endParaRPr lang="en-GB" dirty="0"/>
          </a:p>
          <a:p>
            <a:r>
              <a:rPr lang="en-GB" dirty="0"/>
              <a:t>But we have to be confident that our observation is well represented by the simulations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33CCE-2A52-89B8-6BCF-B569D664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78" y="2001484"/>
            <a:ext cx="52705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35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Ratio Estimation (NRE)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7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not emulate the likelihood?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6379"/>
            <a:ext cx="10515600" cy="34705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last lecture I discussed how the likelihood defines the noise distribution we expect in our data</a:t>
            </a:r>
          </a:p>
          <a:p>
            <a:endParaRPr lang="en-US" dirty="0"/>
          </a:p>
          <a:p>
            <a:r>
              <a:rPr lang="en-US" dirty="0"/>
              <a:t>But often this is hard to know and approximations like the above Gaussian don’t really describe our data well</a:t>
            </a:r>
          </a:p>
          <a:p>
            <a:endParaRPr lang="en-US" dirty="0"/>
          </a:p>
          <a:p>
            <a:r>
              <a:rPr lang="en-US" dirty="0"/>
              <a:t>We looked at emulating the model describing our data but we can also think about emulating our likelihood function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186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NREs are an alternative to ABC and NPE and work by predicting ratios of densities</a:t>
                </a:r>
              </a:p>
              <a:p>
                <a:endParaRPr lang="en-GB" dirty="0"/>
              </a:p>
              <a:p>
                <a:r>
                  <a:rPr lang="en-GB" dirty="0"/>
                  <a:t>Typically, we set NREs up to give us 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We can sample over our NRE and multiply the ratio with a prior probability to recover a properly normalised posterior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687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NREs are essentially classifiers</a:t>
                </a:r>
              </a:p>
              <a:p>
                <a:endParaRPr lang="en-GB" dirty="0"/>
              </a:p>
              <a:p>
                <a:r>
                  <a:rPr lang="en-GB" dirty="0"/>
                  <a:t>We train with pairs of data and parameters that go together with a label (probability) of 1 and pairs that do not go together with label 0</a:t>
                </a:r>
              </a:p>
              <a:p>
                <a:endParaRPr lang="en-GB" dirty="0"/>
              </a:p>
              <a:p>
                <a:r>
                  <a:rPr lang="en-GB" dirty="0"/>
                  <a:t>Use a binary cross entropy loss function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 (0)</m:t>
                    </m:r>
                  </m:oMath>
                </a14:m>
                <a:r>
                  <a:rPr lang="en-GB" dirty="0"/>
                  <a:t> for matched (mis-matched) data and parameters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is the predicted probability that the data goes together or not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3056" b="-1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057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7805B-AD44-3C95-711F-D15BB12A90A6}"/>
              </a:ext>
            </a:extLst>
          </p:cNvPr>
          <p:cNvSpPr/>
          <p:nvPr/>
        </p:nvSpPr>
        <p:spPr>
          <a:xfrm>
            <a:off x="3066881" y="1885444"/>
            <a:ext cx="202301" cy="2192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D06B71-D102-1B96-E1D1-0F47CB3469EB}"/>
              </a:ext>
            </a:extLst>
          </p:cNvPr>
          <p:cNvSpPr/>
          <p:nvPr/>
        </p:nvSpPr>
        <p:spPr>
          <a:xfrm>
            <a:off x="3066881" y="4345423"/>
            <a:ext cx="202301" cy="13985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41325D-1887-021A-49A4-00334B273C0A}"/>
              </a:ext>
            </a:extLst>
          </p:cNvPr>
          <p:cNvSpPr/>
          <p:nvPr/>
        </p:nvSpPr>
        <p:spPr>
          <a:xfrm>
            <a:off x="3836299" y="2125324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1C3EA0-673A-F792-03ED-DF984A5EF9D7}"/>
              </a:ext>
            </a:extLst>
          </p:cNvPr>
          <p:cNvSpPr/>
          <p:nvPr/>
        </p:nvSpPr>
        <p:spPr>
          <a:xfrm>
            <a:off x="4504566" y="2125324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97520B-42EB-B36B-D0E5-FCA9D9397409}"/>
              </a:ext>
            </a:extLst>
          </p:cNvPr>
          <p:cNvSpPr/>
          <p:nvPr/>
        </p:nvSpPr>
        <p:spPr>
          <a:xfrm>
            <a:off x="5172833" y="2141508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B29F7B-DBF0-E031-2E8D-312D557276AB}"/>
              </a:ext>
            </a:extLst>
          </p:cNvPr>
          <p:cNvSpPr/>
          <p:nvPr/>
        </p:nvSpPr>
        <p:spPr>
          <a:xfrm>
            <a:off x="5994849" y="2527320"/>
            <a:ext cx="202301" cy="2508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5A943D-774F-0C8C-9CD3-3A5FC8EBDB18}"/>
              </a:ext>
            </a:extLst>
          </p:cNvPr>
          <p:cNvSpPr/>
          <p:nvPr/>
        </p:nvSpPr>
        <p:spPr>
          <a:xfrm>
            <a:off x="6637491" y="2536180"/>
            <a:ext cx="202301" cy="2508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B409AC-D70D-A3EC-46F1-99A874C59DFD}"/>
              </a:ext>
            </a:extLst>
          </p:cNvPr>
          <p:cNvSpPr/>
          <p:nvPr/>
        </p:nvSpPr>
        <p:spPr>
          <a:xfrm>
            <a:off x="7262601" y="3646380"/>
            <a:ext cx="202301" cy="2704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6D48E-C26C-D8DD-B0B0-5B2F6CF50316}"/>
                  </a:ext>
                </a:extLst>
              </p:cNvPr>
              <p:cNvSpPr txBox="1"/>
              <p:nvPr/>
            </p:nvSpPr>
            <p:spPr>
              <a:xfrm>
                <a:off x="1122154" y="2734195"/>
                <a:ext cx="1834156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Simulations/Data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6D48E-C26C-D8DD-B0B0-5B2F6CF5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54" y="2734195"/>
                <a:ext cx="1834156" cy="283860"/>
              </a:xfrm>
              <a:prstGeom prst="rect">
                <a:avLst/>
              </a:prstGeom>
              <a:blipFill>
                <a:blip r:embed="rId2"/>
                <a:stretch>
                  <a:fillRect l="-7586" t="-21739" r="-3448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10E9A-A9FE-2825-9D0C-43C1708AFC3D}"/>
                  </a:ext>
                </a:extLst>
              </p:cNvPr>
              <p:cNvSpPr txBox="1"/>
              <p:nvPr/>
            </p:nvSpPr>
            <p:spPr>
              <a:xfrm>
                <a:off x="1628089" y="4752561"/>
                <a:ext cx="1438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10E9A-A9FE-2825-9D0C-43C1708A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089" y="4752561"/>
                <a:ext cx="1438792" cy="369332"/>
              </a:xfrm>
              <a:prstGeom prst="rect">
                <a:avLst/>
              </a:prstGeom>
              <a:blipFill>
                <a:blip r:embed="rId3"/>
                <a:stretch>
                  <a:fillRect l="-350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BD51CE2-215C-3183-4833-7E2F848ECAB0}"/>
              </a:ext>
            </a:extLst>
          </p:cNvPr>
          <p:cNvSpPr txBox="1"/>
          <p:nvPr/>
        </p:nvSpPr>
        <p:spPr>
          <a:xfrm>
            <a:off x="7768354" y="3458418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that the data</a:t>
            </a:r>
          </a:p>
          <a:p>
            <a:r>
              <a:rPr lang="en-US" dirty="0"/>
              <a:t>came from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628404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We can interpret exponential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as</a:t>
                </a: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Which is the ratio of the probability that the simulation and parameters are from the joint distribution or are independent</a:t>
                </a:r>
              </a:p>
              <a:p>
                <a:endParaRPr lang="en-GB" dirty="0"/>
              </a:p>
              <a:p>
                <a:r>
                  <a:rPr lang="en-GB" dirty="0"/>
                  <a:t>We can express this in more familiar language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610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The network learns what kind of data different sets of parameters produce</a:t>
                </a:r>
              </a:p>
              <a:p>
                <a:endParaRPr lang="en-GB" dirty="0"/>
              </a:p>
              <a:p>
                <a:r>
                  <a:rPr lang="en-GB" dirty="0"/>
                  <a:t>We then feed the network the real data that we have observed and samples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from a prior to recover a posterior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Watch out some python packages implement their own sampling algorithms!</a:t>
                </a:r>
              </a:p>
              <a:p>
                <a:endParaRPr lang="en-GB" dirty="0"/>
              </a:p>
              <a:p>
                <a:r>
                  <a:rPr lang="en-GB" dirty="0"/>
                  <a:t>NREs are amortized like NPEs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830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Lets do the same example again</a:t>
                </a:r>
              </a:p>
              <a:p>
                <a:endParaRPr lang="en-GB" dirty="0"/>
              </a:p>
              <a:p>
                <a:r>
                  <a:rPr lang="en-GB" dirty="0"/>
                  <a:t>Generate a set of example signals with matching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and assign them a label of 1</a:t>
                </a:r>
              </a:p>
              <a:p>
                <a:endParaRPr lang="en-GB" dirty="0"/>
              </a:p>
              <a:p>
                <a:r>
                  <a:rPr lang="en-GB" dirty="0"/>
                  <a:t>Shuffle the parameters and signals so that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/>
                  <a:t> with label 0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No data compression here (although it is often needed)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1790" t="-3611" r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5F4E7AF-AE93-2AE5-35EE-07BE439D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08" y="1183635"/>
            <a:ext cx="3580858" cy="263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627A9-D77F-D6A7-A788-2F35E8A94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942" y="3816370"/>
            <a:ext cx="3079316" cy="243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68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Train the NRE</a:t>
                </a:r>
              </a:p>
              <a:p>
                <a:endParaRPr lang="en-GB" dirty="0"/>
              </a:p>
              <a:p>
                <a:r>
                  <a:rPr lang="en-GB" dirty="0"/>
                  <a:t>Sample a prior and evaluate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using the NRE</a:t>
                </a:r>
              </a:p>
              <a:p>
                <a:endParaRPr lang="en-GB" dirty="0"/>
              </a:p>
              <a:p>
                <a:r>
                  <a:rPr lang="en-GB" dirty="0"/>
                  <a:t>Here I am just sampling uniformly across the prior</a:t>
                </a:r>
              </a:p>
              <a:p>
                <a:endParaRPr lang="en-GB" dirty="0"/>
              </a:p>
              <a:p>
                <a:r>
                  <a:rPr lang="en-GB" dirty="0"/>
                  <a:t>But really want to wrap this inside an NS or MCMC implementation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2013" t="-3056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BCDEA23-A03B-C576-1878-3F26BFD3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584" y="1116917"/>
            <a:ext cx="2978142" cy="2237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8B091-BEC9-69F0-0335-FB484B782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41" y="3269984"/>
            <a:ext cx="3626802" cy="29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49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35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/>
          </a:bodyPr>
          <a:lstStyle/>
          <a:p>
            <a:r>
              <a:rPr lang="en-GB" dirty="0"/>
              <a:t>A growing field of interest</a:t>
            </a:r>
          </a:p>
          <a:p>
            <a:endParaRPr lang="en-GB" dirty="0"/>
          </a:p>
          <a:p>
            <a:r>
              <a:rPr lang="en-GB" dirty="0"/>
              <a:t>Advantageous when we cannot analytically write a likelihood function</a:t>
            </a:r>
          </a:p>
          <a:p>
            <a:endParaRPr lang="en-GB" dirty="0"/>
          </a:p>
          <a:p>
            <a:r>
              <a:rPr lang="en-GB" dirty="0"/>
              <a:t>But strongly dependent on the accuracy of our simulations</a:t>
            </a:r>
          </a:p>
          <a:p>
            <a:endParaRPr lang="en-GB" dirty="0"/>
          </a:p>
          <a:p>
            <a:r>
              <a:rPr lang="en-GB" dirty="0"/>
              <a:t>We are still learning about how SBI methods scale to higher dimensions and cope with model misspecification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674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Join the research group!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943089" cy="456295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You’ve heard a lot from a lot of people during this course!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 are always interested in prospective PhD students</a:t>
            </a:r>
          </a:p>
          <a:p>
            <a:endParaRPr lang="en-GB" dirty="0"/>
          </a:p>
          <a:p>
            <a:r>
              <a:rPr lang="en-GB" dirty="0"/>
              <a:t>The group works on a diverse range of topics so hopefully we are doing something that interests you!</a:t>
            </a:r>
          </a:p>
          <a:p>
            <a:endParaRPr lang="en-GB" dirty="0"/>
          </a:p>
          <a:p>
            <a:r>
              <a:rPr lang="en-GB" dirty="0"/>
              <a:t>Related opportunities in Will Handley’s Group (Cavendish/</a:t>
            </a:r>
            <a:r>
              <a:rPr lang="en-GB" dirty="0" err="1"/>
              <a:t>Kavli</a:t>
            </a:r>
            <a:r>
              <a:rPr lang="en-GB" dirty="0"/>
              <a:t>) and Anastasia </a:t>
            </a:r>
            <a:r>
              <a:rPr lang="en-GB" dirty="0" err="1"/>
              <a:t>Fialkov’s</a:t>
            </a:r>
            <a:r>
              <a:rPr lang="en-GB" dirty="0"/>
              <a:t> Group (</a:t>
            </a:r>
            <a:r>
              <a:rPr lang="en-GB" dirty="0" err="1"/>
              <a:t>IoA</a:t>
            </a:r>
            <a:r>
              <a:rPr lang="en-GB" dirty="0"/>
              <a:t>/</a:t>
            </a:r>
            <a:r>
              <a:rPr lang="en-GB" dirty="0" err="1"/>
              <a:t>Kavli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Remember there are code examples at </a:t>
            </a:r>
            <a:r>
              <a:rPr lang="en-GB" dirty="0">
                <a:hlinkClick r:id="rId2"/>
              </a:rPr>
              <a:t>https://github.com/htjb/Talks/tree/master/Lectures/MPhil_Data_Intensive_Science_Lectures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 descr="A colorful wav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85E42DCC-6CB2-8A3B-FD8C-A6EEA4D7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740" y="986649"/>
            <a:ext cx="3301666" cy="3053038"/>
          </a:xfrm>
          <a:prstGeom prst="rect">
            <a:avLst/>
          </a:prstGeom>
        </p:spPr>
      </p:pic>
      <p:pic>
        <p:nvPicPr>
          <p:cNvPr id="10" name="Picture 9" descr="A qr code with black squares&#10;&#10;Description automatically generated">
            <a:extLst>
              <a:ext uri="{FF2B5EF4-FFF2-40B4-BE49-F238E27FC236}">
                <a16:creationId xmlns:a16="http://schemas.microsoft.com/office/drawing/2014/main" id="{D45ECA60-5564-1D09-DCFC-598B4A9F7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284" y="4593685"/>
            <a:ext cx="1744617" cy="1762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45ACC-2538-81D4-99D8-3E2A9DF86DB6}"/>
              </a:ext>
            </a:extLst>
          </p:cNvPr>
          <p:cNvSpPr txBox="1"/>
          <p:nvPr/>
        </p:nvSpPr>
        <p:spPr>
          <a:xfrm>
            <a:off x="9484778" y="4224353"/>
            <a:ext cx="135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Eloy’s Group</a:t>
            </a: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79A3E30-23B6-3227-DACF-E5584C0EF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570" y="4677787"/>
            <a:ext cx="1690951" cy="1678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16D8F-4BBE-93D6-9ABA-F3C2560B0726}"/>
              </a:ext>
            </a:extLst>
          </p:cNvPr>
          <p:cNvSpPr txBox="1"/>
          <p:nvPr/>
        </p:nvSpPr>
        <p:spPr>
          <a:xfrm>
            <a:off x="7112631" y="4112376"/>
            <a:ext cx="1564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Will Handley’s </a:t>
            </a:r>
          </a:p>
          <a:p>
            <a:pPr algn="ctr"/>
            <a:r>
              <a:rPr lang="en-US" dirty="0"/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327711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referred to as Likelihood-free Inference (not a good name)</a:t>
            </a:r>
          </a:p>
          <a:p>
            <a:endParaRPr lang="en-US" dirty="0"/>
          </a:p>
          <a:p>
            <a:r>
              <a:rPr lang="en-US" dirty="0"/>
              <a:t>Or Implicit likelihood inference (a better name)</a:t>
            </a:r>
          </a:p>
          <a:p>
            <a:endParaRPr lang="en-US" dirty="0"/>
          </a:p>
          <a:p>
            <a:r>
              <a:rPr lang="en-US" dirty="0"/>
              <a:t>The idea is to learn an approximation for the likelihood or indeed the posterior via simulations of the data</a:t>
            </a:r>
          </a:p>
          <a:p>
            <a:endParaRPr lang="en-US" dirty="0"/>
          </a:p>
          <a:p>
            <a:r>
              <a:rPr lang="en-US" dirty="0"/>
              <a:t>Simulations here includes the physics we are interested in, and contaminating signals, the noise and the impact of the instrument we are observing with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A number of different Simulation-Based inference algorithms</a:t>
            </a:r>
          </a:p>
          <a:p>
            <a:endParaRPr lang="en-US" dirty="0"/>
          </a:p>
          <a:p>
            <a:r>
              <a:rPr lang="en-US" dirty="0"/>
              <a:t>The idea has been around for a long time but has become more feasible with the advent of advance machine learning tools</a:t>
            </a:r>
          </a:p>
          <a:p>
            <a:endParaRPr lang="en-US" dirty="0"/>
          </a:p>
          <a:p>
            <a:r>
              <a:rPr lang="en-US" dirty="0"/>
              <a:t>Examples include; Approximate Bayesian Computation, Neural Posterior, Neural Likelihood, Neural Joint and Neural Ratio estimation </a:t>
            </a:r>
          </a:p>
          <a:p>
            <a:endParaRPr lang="en-US" dirty="0"/>
          </a:p>
          <a:p>
            <a:r>
              <a:rPr lang="en-US" dirty="0"/>
              <a:t>See K. Cranmer et a. [</a:t>
            </a:r>
            <a:r>
              <a:rPr lang="en-GB" i="0" u="none" strike="noStrike" dirty="0">
                <a:solidFill>
                  <a:srgbClr val="000000"/>
                </a:solidFill>
                <a:effectLst/>
              </a:rPr>
              <a:t>1911.01429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] for a review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56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Beneficial when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not analytically write the likelihood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do not know the noise distribution in our data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analytic likelihood is too computationally expensive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4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Field Level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761776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cosmological parameters give us this 21-cm intensity map?</a:t>
            </a:r>
          </a:p>
          <a:p>
            <a:endParaRPr lang="en-US" dirty="0"/>
          </a:p>
          <a:p>
            <a:r>
              <a:rPr lang="en-US" dirty="0"/>
              <a:t>Could compress to summary statistics but there is potential loss of information</a:t>
            </a:r>
          </a:p>
          <a:p>
            <a:endParaRPr lang="en-US" dirty="0"/>
          </a:p>
          <a:p>
            <a:r>
              <a:rPr lang="en-US" dirty="0"/>
              <a:t>Hard to write an analytic likelihood</a:t>
            </a:r>
          </a:p>
          <a:p>
            <a:endParaRPr lang="en-US" dirty="0"/>
          </a:p>
          <a:p>
            <a:r>
              <a:rPr lang="en-US" dirty="0"/>
              <a:t>Turn to SBI instead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14822E-F1DE-237A-C289-D801EB56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746" y="1193947"/>
            <a:ext cx="2915103" cy="2393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99356B-8381-78C9-8079-EEB48BDA7AB1}"/>
                  </a:ext>
                </a:extLst>
              </p:cNvPr>
              <p:cNvSpPr txBox="1"/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Bera et al. 2022 [2210.12164]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99356B-8381-78C9-8079-EEB48BDA7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blipFill>
                <a:blip r:embed="rId3"/>
                <a:stretch>
                  <a:fillRect l="-1235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KA-Low | SKAO">
            <a:extLst>
              <a:ext uri="{FF2B5EF4-FFF2-40B4-BE49-F238E27FC236}">
                <a16:creationId xmlns:a16="http://schemas.microsoft.com/office/drawing/2014/main" id="{755CB920-E249-0C98-AB2A-1AB861A0A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72" y="3601835"/>
            <a:ext cx="4313772" cy="245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37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GW Follow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571653" cy="456295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GW chirps give us distance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Electromagnetic follow up observations of GWs can help us pinpoint the redshift of the sources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With distance and redshift we can learn about the expansion rate of the universe</a:t>
            </a:r>
          </a:p>
          <a:p>
            <a:endParaRPr lang="en-US" dirty="0"/>
          </a:p>
          <a:p>
            <a:r>
              <a:rPr lang="en-US" dirty="0"/>
              <a:t>But GWs emitted from cataclysmic events with short lifetimes so follow ups have to be triggered quickly</a:t>
            </a:r>
          </a:p>
          <a:p>
            <a:endParaRPr lang="en-US" dirty="0"/>
          </a:p>
          <a:p>
            <a:r>
              <a:rPr lang="en-US" dirty="0"/>
              <a:t>SBI allows us to do that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68FD23-4AAB-BBF8-CBCF-FFC019575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527" y="3530865"/>
            <a:ext cx="4020273" cy="25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E762A-8130-5AD5-B1B9-098644903CFA}"/>
              </a:ext>
            </a:extLst>
          </p:cNvPr>
          <p:cNvSpPr txBox="1"/>
          <p:nvPr/>
        </p:nvSpPr>
        <p:spPr>
          <a:xfrm>
            <a:off x="9841117" y="604125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[1710.05835]</a:t>
            </a:r>
            <a:endParaRPr lang="en-US" dirty="0"/>
          </a:p>
        </p:txBody>
      </p:sp>
      <p:pic>
        <p:nvPicPr>
          <p:cNvPr id="2052" name="Picture 4" descr="Gravitational Waves | Kavli Institute for Cosmology, Cambridge">
            <a:extLst>
              <a:ext uri="{FF2B5EF4-FFF2-40B4-BE49-F238E27FC236}">
                <a16:creationId xmlns:a16="http://schemas.microsoft.com/office/drawing/2014/main" id="{33E6F889-09EF-0635-0386-DF2237C48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578" y="1161896"/>
            <a:ext cx="3660496" cy="205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386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</TotalTime>
  <Words>2650</Words>
  <Application>Microsoft Macintosh PowerPoint</Application>
  <PresentationFormat>Widescreen</PresentationFormat>
  <Paragraphs>467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-apple-system</vt:lpstr>
      <vt:lpstr>Arial</vt:lpstr>
      <vt:lpstr>Calibri</vt:lpstr>
      <vt:lpstr>Calibri Light</vt:lpstr>
      <vt:lpstr>Cambria Math</vt:lpstr>
      <vt:lpstr>Lucida Grande</vt:lpstr>
      <vt:lpstr>Office Theme</vt:lpstr>
      <vt:lpstr>Lecture 16 Simulation Based Inference for Astrophysics and Cosmology</vt:lpstr>
      <vt:lpstr>Overview</vt:lpstr>
      <vt:lpstr>What is Simulation Based Inference?</vt:lpstr>
      <vt:lpstr>Why not emulate the likelihood?</vt:lpstr>
      <vt:lpstr>Simulation Based Inference (SBI)</vt:lpstr>
      <vt:lpstr>Simulation Based Inference (SBI)</vt:lpstr>
      <vt:lpstr>Simulation Based Inference (SBI)</vt:lpstr>
      <vt:lpstr>Field Level Inference</vt:lpstr>
      <vt:lpstr>GW Follow Ups</vt:lpstr>
      <vt:lpstr>Approximate Bayesian Computation</vt:lpstr>
      <vt:lpstr>The idea</vt:lpstr>
      <vt:lpstr>Approximating the posterior</vt:lpstr>
      <vt:lpstr>An Example</vt:lpstr>
      <vt:lpstr>An Example</vt:lpstr>
      <vt:lpstr>ϵ=20</vt:lpstr>
      <vt:lpstr>ϵ=10</vt:lpstr>
      <vt:lpstr>ϵ=5</vt:lpstr>
      <vt:lpstr>What does the algorithm look like?</vt:lpstr>
      <vt:lpstr>No likelihood calls</vt:lpstr>
      <vt:lpstr>Problems with ABC?</vt:lpstr>
      <vt:lpstr>Neural Posterior Estimation (NPE)</vt:lpstr>
      <vt:lpstr>What is NPE?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Masked Autoencoder for Distribution Estimation (MADE)</vt:lpstr>
      <vt:lpstr>Masked Autoregressive Flow (MAF)</vt:lpstr>
      <vt:lpstr>But this is just density estimation?</vt:lpstr>
      <vt:lpstr>Conditional MADE</vt:lpstr>
      <vt:lpstr>Conditional MAF</vt:lpstr>
      <vt:lpstr>An example: 21cm Cosmology</vt:lpstr>
      <vt:lpstr>An example: 21cm Cosmology</vt:lpstr>
      <vt:lpstr>An example: 21cm Cosmology</vt:lpstr>
      <vt:lpstr>An example: 21cm Cosmology</vt:lpstr>
      <vt:lpstr>Neural Ratio Estimation (NRE)</vt:lpstr>
      <vt:lpstr>What is NRE?</vt:lpstr>
      <vt:lpstr>As a classification problem</vt:lpstr>
      <vt:lpstr>As a classification problem</vt:lpstr>
      <vt:lpstr>As a classification problem</vt:lpstr>
      <vt:lpstr>As a classification problem</vt:lpstr>
      <vt:lpstr>An Example: 21cm Cosmology</vt:lpstr>
      <vt:lpstr>An Example: 21cm Cosmology</vt:lpstr>
      <vt:lpstr>Summary</vt:lpstr>
      <vt:lpstr>Simulation Based Inference</vt:lpstr>
      <vt:lpstr>Join the research group!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23</cp:revision>
  <dcterms:created xsi:type="dcterms:W3CDTF">2024-01-02T17:05:58Z</dcterms:created>
  <dcterms:modified xsi:type="dcterms:W3CDTF">2024-03-11T14:51:11Z</dcterms:modified>
</cp:coreProperties>
</file>